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7077075" cy="9382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F5E6E-1B7D-475A-A1DF-8CCEE19AFE38}" type="datetimeFigureOut">
              <a:rPr lang="en-US" smtClean="0"/>
              <a:t>5/18/2010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0638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10638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C976-ABA5-41C8-A558-D82C13FADC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 in a cell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9.2  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6H</a:t>
            </a:r>
            <a:r>
              <a:rPr lang="en-US" baseline="-25000" dirty="0" smtClean="0"/>
              <a:t>2</a:t>
            </a:r>
            <a:r>
              <a:rPr lang="en-US" dirty="0" smtClean="0"/>
              <a:t>O + 6CO</a:t>
            </a:r>
            <a:r>
              <a:rPr lang="en-US" baseline="-25000" dirty="0" smtClean="0"/>
              <a:t>2</a:t>
            </a:r>
            <a:r>
              <a:rPr lang="en-US" dirty="0" smtClean="0"/>
              <a:t> ----------&gt;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+ 6O</a:t>
            </a:r>
            <a:r>
              <a:rPr lang="en-US" baseline="-25000" dirty="0" smtClean="0"/>
              <a:t>2</a:t>
            </a:r>
          </a:p>
          <a:p>
            <a:endParaRPr lang="en-US" baseline="-25000" dirty="0" smtClean="0"/>
          </a:p>
          <a:p>
            <a:r>
              <a:rPr lang="en-US" dirty="0" smtClean="0"/>
              <a:t>Plants need water and carbon dioxide</a:t>
            </a:r>
          </a:p>
          <a:p>
            <a:r>
              <a:rPr lang="en-US" dirty="0" smtClean="0"/>
              <a:t>Plants produce glucose and oxygen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Where does photosynthesis happen?</a:t>
            </a:r>
          </a:p>
          <a:p>
            <a:pPr lvl="1"/>
            <a:r>
              <a:rPr lang="en-US" dirty="0" err="1" smtClean="0"/>
              <a:t>Thylakoids</a:t>
            </a:r>
            <a:r>
              <a:rPr lang="en-US" dirty="0" smtClean="0"/>
              <a:t> of the chloroplast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the chlorophyll green?</a:t>
            </a:r>
          </a:p>
          <a:p>
            <a:pPr lvl="1"/>
            <a:r>
              <a:rPr lang="en-US" dirty="0" smtClean="0"/>
              <a:t>Reflects green, absorbs all other colors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do leaves change color in the Fall?</a:t>
            </a:r>
          </a:p>
          <a:p>
            <a:pPr lvl="1"/>
            <a:r>
              <a:rPr lang="en-US" dirty="0" smtClean="0"/>
              <a:t>Chlorophyll dies</a:t>
            </a:r>
          </a:p>
          <a:p>
            <a:pPr lvl="1"/>
            <a:r>
              <a:rPr lang="en-US" dirty="0" smtClean="0"/>
              <a:t>Carotenes and </a:t>
            </a:r>
            <a:r>
              <a:rPr lang="en-US" dirty="0" err="1" smtClean="0"/>
              <a:t>Xanthophyll</a:t>
            </a:r>
            <a:r>
              <a:rPr lang="en-US" dirty="0" smtClean="0"/>
              <a:t> pigments present</a:t>
            </a:r>
          </a:p>
          <a:p>
            <a:pPr lvl="1"/>
            <a:r>
              <a:rPr lang="en-US" dirty="0" smtClean="0"/>
              <a:t>(red, orange, yellow)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“Photo”- Light reactions (in </a:t>
            </a:r>
            <a:r>
              <a:rPr lang="en-US" dirty="0" err="1" smtClean="0"/>
              <a:t>thylakoids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Photolysis- using light to split water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H’s and O’s split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Oxygen is given off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Hydrogen is taken to the Calvin Cycle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“Synthesis”- Calvin Cycle (in </a:t>
            </a:r>
            <a:r>
              <a:rPr lang="en-US" dirty="0" err="1" smtClean="0"/>
              <a:t>Stroma</a:t>
            </a:r>
            <a:r>
              <a:rPr lang="en-US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Hydrogen from light reactions combine with carbon dioxide to form sugars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Six carbons will create a glucose molecule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Photosynthesis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Sunlight provides energy to split water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Oxygen given off, Hydrogen taken from </a:t>
            </a:r>
            <a:r>
              <a:rPr lang="en-US" dirty="0" err="1" smtClean="0"/>
              <a:t>thylakoids</a:t>
            </a:r>
            <a:r>
              <a:rPr lang="en-US" dirty="0" smtClean="0"/>
              <a:t> to the </a:t>
            </a:r>
            <a:r>
              <a:rPr lang="en-US" dirty="0" err="1" smtClean="0"/>
              <a:t>stroma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Carbon Dioxide and hydrogen combine in a process called the Calvin Cycle to form glucose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Photosynthesis the source of all energy?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Chemosynthesis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Energy from chemicals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Methane-producing bacteria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9.3 Cellular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3200" dirty="0" smtClean="0"/>
              <a:t>Getting ATP from our food</a:t>
            </a:r>
          </a:p>
          <a:p>
            <a:pPr>
              <a:lnSpc>
                <a:spcPct val="200000"/>
              </a:lnSpc>
            </a:pPr>
            <a:r>
              <a:rPr lang="en-US" sz="3200" dirty="0" smtClean="0"/>
              <a:t>Where?  Mitochondria</a:t>
            </a:r>
          </a:p>
          <a:p>
            <a:pPr>
              <a:lnSpc>
                <a:spcPct val="200000"/>
              </a:lnSpc>
            </a:pPr>
            <a:r>
              <a:rPr lang="en-US" sz="3200" dirty="0" smtClean="0"/>
              <a:t>Carbohydrates, Protein, Fat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Energy gained by breaking bonds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Photosynthesis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641080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Photosynthesis</a:t>
            </a:r>
          </a:p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	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+ light </a:t>
            </a:r>
            <a:r>
              <a:rPr lang="en-US" dirty="0" smtClean="0">
                <a:sym typeface="Wingdings" pitchFamily="2" charset="2"/>
              </a:rPr>
              <a:t> C</a:t>
            </a:r>
            <a:r>
              <a:rPr lang="en-US" baseline="-25000" dirty="0" smtClean="0">
                <a:sym typeface="Wingdings" pitchFamily="2" charset="2"/>
              </a:rPr>
              <a:t>6</a:t>
            </a:r>
            <a:r>
              <a:rPr lang="en-US" dirty="0" smtClean="0">
                <a:sym typeface="Wingdings" pitchFamily="2" charset="2"/>
              </a:rPr>
              <a:t>H</a:t>
            </a:r>
            <a:r>
              <a:rPr lang="en-US" baseline="-25000" dirty="0" smtClean="0">
                <a:sym typeface="Wingdings" pitchFamily="2" charset="2"/>
              </a:rPr>
              <a:t>12</a:t>
            </a:r>
            <a:r>
              <a:rPr lang="en-US" dirty="0" smtClean="0">
                <a:sym typeface="Wingdings" pitchFamily="2" charset="2"/>
              </a:rPr>
              <a:t>O</a:t>
            </a:r>
            <a:r>
              <a:rPr lang="en-US" baseline="-25000" dirty="0" smtClean="0">
                <a:sym typeface="Wingdings" pitchFamily="2" charset="2"/>
              </a:rPr>
              <a:t>6</a:t>
            </a:r>
            <a:r>
              <a:rPr lang="en-US" dirty="0" smtClean="0">
                <a:sym typeface="Wingdings" pitchFamily="2" charset="2"/>
              </a:rPr>
              <a:t> + O</a:t>
            </a:r>
            <a:r>
              <a:rPr lang="en-US" baseline="-25000" dirty="0" smtClean="0">
                <a:sym typeface="Wingdings" pitchFamily="2" charset="2"/>
              </a:rPr>
              <a:t>2</a:t>
            </a:r>
          </a:p>
          <a:p>
            <a:pPr>
              <a:lnSpc>
                <a:spcPct val="150000"/>
              </a:lnSpc>
              <a:buNone/>
            </a:pPr>
            <a:endParaRPr lang="en-US" sz="3200" baseline="-250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Cellular Respiration</a:t>
            </a:r>
          </a:p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	</a:t>
            </a:r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 </a:t>
            </a:r>
            <a:r>
              <a:rPr lang="en-US" dirty="0" smtClean="0"/>
              <a:t>+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 + energy (ATP)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/>
              <a:t>5 Tanks- What will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Water, plant (in sunlight)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Water, plant, fish (in sunlight)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Water, fish (in sunlight)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Water, plant (in dark)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Water, plant, fish (in dark)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Types of Cellular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336280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Aerobic Respiration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2000" dirty="0" smtClean="0"/>
              <a:t>Breaking down food to create energy with oxygen present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Creates 38 ATP per glucose</a:t>
            </a:r>
          </a:p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Anaerobic Respiration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en-US" sz="2000" dirty="0" smtClean="0"/>
              <a:t>Breaking down food without oxygen present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Creates 2 ATP per glucose (does not completely breakdown)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412480" cy="4187952"/>
          </a:xfrm>
        </p:spPr>
        <p:txBody>
          <a:bodyPr/>
          <a:lstStyle/>
          <a:p>
            <a:r>
              <a:rPr lang="en-US" sz="3200" dirty="0" smtClean="0"/>
              <a:t>What changes take place as you run?</a:t>
            </a:r>
          </a:p>
          <a:p>
            <a:pPr lvl="1"/>
            <a:r>
              <a:rPr lang="en-US" sz="2800" dirty="0" smtClean="0"/>
              <a:t>Breathe heavier</a:t>
            </a:r>
          </a:p>
          <a:p>
            <a:pPr lvl="1"/>
            <a:r>
              <a:rPr lang="en-US" sz="2800" dirty="0" smtClean="0"/>
              <a:t>Increase </a:t>
            </a:r>
            <a:r>
              <a:rPr lang="en-US" sz="2800" dirty="0" err="1" smtClean="0"/>
              <a:t>heartrate</a:t>
            </a:r>
            <a:endParaRPr lang="en-US" sz="2800" dirty="0" smtClean="0"/>
          </a:p>
          <a:p>
            <a:endParaRPr lang="en-US" sz="3200" dirty="0" smtClean="0"/>
          </a:p>
          <a:p>
            <a:r>
              <a:rPr lang="en-US" sz="3200" dirty="0" smtClean="0"/>
              <a:t>What is fatigue caused by?</a:t>
            </a:r>
          </a:p>
          <a:p>
            <a:pPr lvl="1"/>
            <a:r>
              <a:rPr lang="en-US" sz="2800" dirty="0" smtClean="0"/>
              <a:t>Lack of energy (food/oxygen)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Carbohydrate Loading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3200" dirty="0" smtClean="0"/>
              <a:t>Glucose</a:t>
            </a:r>
          </a:p>
          <a:p>
            <a:pPr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3200" dirty="0" err="1" smtClean="0"/>
              <a:t>Pyruvic</a:t>
            </a:r>
            <a:r>
              <a:rPr lang="en-US" sz="3200" dirty="0" smtClean="0"/>
              <a:t> Acid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3200" dirty="0" smtClean="0"/>
              <a:t>Acetyl </a:t>
            </a:r>
            <a:r>
              <a:rPr lang="en-US" sz="3200" dirty="0" err="1" smtClean="0"/>
              <a:t>CoA</a:t>
            </a:r>
            <a:endParaRPr lang="en-US" sz="32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3200" dirty="0" smtClean="0"/>
              <a:t>Krebs / Citric Acid Cycle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3200" dirty="0" smtClean="0"/>
              <a:t>Electron Transport Chain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Fermentation- Anaerobic Resp.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260080" cy="4187952"/>
          </a:xfrm>
        </p:spPr>
        <p:txBody>
          <a:bodyPr/>
          <a:lstStyle/>
          <a:p>
            <a:r>
              <a:rPr lang="en-US" dirty="0" smtClean="0"/>
              <a:t>Lactic Acid Fermentation (3-carbons)</a:t>
            </a:r>
          </a:p>
          <a:p>
            <a:pPr lvl="1"/>
            <a:r>
              <a:rPr lang="en-US" dirty="0" err="1" smtClean="0"/>
              <a:t>Pyvuvic</a:t>
            </a:r>
            <a:r>
              <a:rPr lang="en-US" dirty="0" smtClean="0"/>
              <a:t> Acid </a:t>
            </a:r>
            <a:r>
              <a:rPr lang="en-US" dirty="0" smtClean="0">
                <a:sym typeface="Wingdings" pitchFamily="2" charset="2"/>
              </a:rPr>
              <a:t> Lactic Acid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Fatigue, sore muscles, yogurt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Alcohol Fermentation (2-carbons)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Pyruvic</a:t>
            </a:r>
            <a:r>
              <a:rPr lang="en-US" dirty="0" smtClean="0">
                <a:sym typeface="Wingdings" pitchFamily="2" charset="2"/>
              </a:rPr>
              <a:t> Acid  Ethyl Alcohol + CO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Caused by yeast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Alcohol and bread (gas release causes it to rise)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9.1 The Need for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How do we get energy?</a:t>
            </a:r>
          </a:p>
          <a:p>
            <a:pPr>
              <a:buNone/>
            </a:pPr>
            <a:r>
              <a:rPr lang="en-US" sz="3200" dirty="0" smtClean="0"/>
              <a:t>	</a:t>
            </a:r>
          </a:p>
          <a:p>
            <a:pPr>
              <a:buNone/>
            </a:pPr>
            <a:r>
              <a:rPr lang="en-US" sz="3200" dirty="0" smtClean="0"/>
              <a:t>	Sun	</a:t>
            </a:r>
          </a:p>
          <a:p>
            <a:pPr>
              <a:buNone/>
            </a:pPr>
            <a:r>
              <a:rPr lang="en-US" sz="3200" dirty="0" smtClean="0"/>
              <a:t>				Plants</a:t>
            </a:r>
          </a:p>
          <a:p>
            <a:pPr>
              <a:buNone/>
            </a:pPr>
            <a:r>
              <a:rPr lang="en-US" sz="3200" dirty="0" smtClean="0"/>
              <a:t>						</a:t>
            </a:r>
            <a:r>
              <a:rPr lang="en-US" sz="3200" smtClean="0"/>
              <a:t>	Energy</a:t>
            </a:r>
            <a:endParaRPr lang="en-US" sz="2600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use energy?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Energy- the ability to do work</a:t>
            </a:r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Moving ions and molecules across membranes</a:t>
            </a:r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Sleeping- heart pumping, body heat, brain activity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 ATP to have energy.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ATP- adenosine </a:t>
            </a:r>
            <a:r>
              <a:rPr lang="en-US" dirty="0" err="1" smtClean="0"/>
              <a:t>triphosphate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Food is broken down “bit by bit”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Energy from food is not used all at once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We would have to eat constantly without ATP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TPandADPcyc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381000"/>
            <a:ext cx="8153400" cy="6062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Forming and breaking down of ATP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Cells get energy by bonding a 3</a:t>
            </a:r>
            <a:r>
              <a:rPr lang="en-US" baseline="30000" dirty="0" smtClean="0"/>
              <a:t>rd</a:t>
            </a:r>
            <a:r>
              <a:rPr lang="en-US" dirty="0" smtClean="0"/>
              <a:t> Phosphate to ADP (adenosine </a:t>
            </a:r>
            <a:r>
              <a:rPr lang="en-US" dirty="0" err="1" smtClean="0"/>
              <a:t>diphosphate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ADP + P + Energy </a:t>
            </a:r>
            <a:r>
              <a:rPr lang="en-US" dirty="0" smtClean="0">
                <a:sym typeface="Wingdings" pitchFamily="2" charset="2"/>
              </a:rPr>
              <a:t> ATP</a:t>
            </a:r>
          </a:p>
          <a:p>
            <a:pPr>
              <a:buNone/>
            </a:pPr>
            <a:r>
              <a:rPr lang="en-US" dirty="0" smtClean="0"/>
              <a:t>	ADP + P + Energy </a:t>
            </a:r>
            <a:r>
              <a:rPr lang="en-US" dirty="0" smtClean="0">
                <a:sym typeface="Wingdings" pitchFamily="2" charset="2"/>
              </a:rPr>
              <a:t> ATP</a:t>
            </a:r>
          </a:p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	 Low energy			      Higher energy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Cell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Dehydration synthesis / Hydrolysis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Building membranes / Organelles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Maintain homeostasis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Cell reproduction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ATP 		vs. 		ADP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3 phosphates			2 phosphates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High Energy			Low Energy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Both composed of Adenine and Ribose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713</TotalTime>
  <Words>455</Words>
  <Application>Microsoft Office PowerPoint</Application>
  <PresentationFormat>On-screen Show (4:3)</PresentationFormat>
  <Paragraphs>130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Aspect</vt:lpstr>
      <vt:lpstr>Energy in a cell</vt:lpstr>
      <vt:lpstr>Energy</vt:lpstr>
      <vt:lpstr>9.1 The Need for Energy</vt:lpstr>
      <vt:lpstr>How do we use energy?</vt:lpstr>
      <vt:lpstr>We need ATP to have energy.</vt:lpstr>
      <vt:lpstr>Slide 6</vt:lpstr>
      <vt:lpstr>ATP</vt:lpstr>
      <vt:lpstr>Uses of Cell Energy</vt:lpstr>
      <vt:lpstr> ATP   vs.   ADP</vt:lpstr>
      <vt:lpstr>9.2  Photosynthesis</vt:lpstr>
      <vt:lpstr>Photosynthesis</vt:lpstr>
      <vt:lpstr>Photosynthesis</vt:lpstr>
      <vt:lpstr>Photosynthesis</vt:lpstr>
      <vt:lpstr>Photosynthesis Summary</vt:lpstr>
      <vt:lpstr>Is Photosynthesis the source of all energy?</vt:lpstr>
      <vt:lpstr>9.3 Cellular Respiration</vt:lpstr>
      <vt:lpstr>Relation to Photosynthesis</vt:lpstr>
      <vt:lpstr>5 Tanks- What will happen?</vt:lpstr>
      <vt:lpstr>Types of Cellular Respiration</vt:lpstr>
      <vt:lpstr>Cellular Respiration</vt:lpstr>
      <vt:lpstr>Fermentation- Anaerobic Resp.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in a cell</dc:title>
  <dc:creator/>
  <cp:lastModifiedBy> </cp:lastModifiedBy>
  <cp:revision>52</cp:revision>
  <dcterms:created xsi:type="dcterms:W3CDTF">2006-08-16T00:00:00Z</dcterms:created>
  <dcterms:modified xsi:type="dcterms:W3CDTF">2010-05-18T18:25:40Z</dcterms:modified>
</cp:coreProperties>
</file>